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1" r:id="rId4"/>
    <p:sldId id="263" r:id="rId5"/>
    <p:sldId id="269" r:id="rId6"/>
    <p:sldId id="267" r:id="rId7"/>
    <p:sldId id="264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EBF6"/>
    <a:srgbClr val="BFF2F9"/>
    <a:srgbClr val="ADF565"/>
    <a:srgbClr val="B5EE96"/>
    <a:srgbClr val="F4A2E8"/>
    <a:srgbClr val="F28EE4"/>
    <a:srgbClr val="204D84"/>
    <a:srgbClr val="2730E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wner\Documents\%25%20social%20media%20russ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title>
      <c:tx>
        <c:rich>
          <a:bodyPr/>
          <a:lstStyle/>
          <a:p>
            <a:pPr>
              <a:defRPr sz="2000" b="1">
                <a:solidFill>
                  <a:schemeClr val="accent5">
                    <a:lumMod val="75000"/>
                  </a:schemeClr>
                </a:solidFill>
              </a:defRPr>
            </a:pP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Average</a:t>
            </a:r>
            <a:r>
              <a:rPr lang="en-US" sz="1800" b="1" baseline="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Time Spent Online per Day (</a:t>
            </a:r>
            <a:r>
              <a:rPr lang="en-US" sz="1800" b="1" baseline="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hrs</a:t>
            </a:r>
            <a:r>
              <a:rPr lang="en-US" sz="1800" b="1" baseline="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) </a:t>
            </a:r>
            <a:endParaRPr lang="en-US" sz="18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c:rich>
      </c:tx>
      <c:layout>
        <c:manualLayout>
          <c:xMode val="edge"/>
          <c:yMode val="edge"/>
          <c:x val="0.15236580306493946"/>
          <c:y val="4.863435039370078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010350520701042"/>
          <c:y val="0.26018362450787402"/>
          <c:w val="0.76865993565320467"/>
          <c:h val="0.567988742618110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 Spent Online per Day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Russia</c:v>
                </c:pt>
                <c:pt idx="1">
                  <c:v>United States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1.7</c:v>
                </c:pt>
                <c:pt idx="1">
                  <c:v>2.27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5601408"/>
        <c:axId val="78711808"/>
      </c:barChart>
      <c:catAx>
        <c:axId val="75601408"/>
        <c:scaling>
          <c:orientation val="minMax"/>
        </c:scaling>
        <c:delete val="0"/>
        <c:axPos val="b"/>
        <c:majorTickMark val="out"/>
        <c:minorTickMark val="none"/>
        <c:tickLblPos val="nextTo"/>
        <c:crossAx val="78711808"/>
        <c:crosses val="autoZero"/>
        <c:auto val="1"/>
        <c:lblAlgn val="ctr"/>
        <c:lblOffset val="100"/>
        <c:noMultiLvlLbl val="0"/>
      </c:catAx>
      <c:valAx>
        <c:axId val="78711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560140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 w="3175">
      <a:solidFill>
        <a:schemeClr val="bg1">
          <a:lumMod val="65000"/>
        </a:schemeClr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 sz="3600">
                <a:latin typeface="Impact" pitchFamily="34" charset="0"/>
              </a:defRPr>
            </a:pPr>
            <a:r>
              <a:rPr lang="en-US" sz="3600" b="0" dirty="0" smtClean="0">
                <a:latin typeface="Impact" pitchFamily="34" charset="0"/>
              </a:rPr>
              <a:t>% Monthly Social Networking Use</a:t>
            </a:r>
            <a:endParaRPr lang="en-US" sz="3600" b="0" dirty="0">
              <a:latin typeface="Impact" pitchFamily="34" charset="0"/>
            </a:endParaRPr>
          </a:p>
        </c:rich>
      </c:tx>
      <c:layout>
        <c:manualLayout>
          <c:xMode val="edge"/>
          <c:yMode val="edge"/>
          <c:x val="8.0962467191601037E-2"/>
          <c:y val="2.702702702702702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"/>
          <c:y val="0.20428637298716038"/>
          <c:w val="0.48340918635170604"/>
          <c:h val="0.6532556572320351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 Total Online Population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Sheet1!$A$2:$A$9</c:f>
              <c:strCache>
                <c:ptCount val="8"/>
                <c:pt idx="0">
                  <c:v>Vkontakte</c:v>
                </c:pt>
                <c:pt idx="1">
                  <c:v>Odnoklassniki</c:v>
                </c:pt>
                <c:pt idx="2">
                  <c:v>Mail.ru</c:v>
                </c:pt>
                <c:pt idx="3">
                  <c:v>Fotostrana.ru</c:v>
                </c:pt>
                <c:pt idx="4">
                  <c:v>Privet.ru</c:v>
                </c:pt>
                <c:pt idx="5">
                  <c:v>Moikrug.ru</c:v>
                </c:pt>
                <c:pt idx="6">
                  <c:v>Facebook.com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45</c:v>
                </c:pt>
                <c:pt idx="1">
                  <c:v>24</c:v>
                </c:pt>
                <c:pt idx="2">
                  <c:v>20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0"/>
      </c:pieChart>
    </c:plotArea>
    <c:legend>
      <c:legendPos val="t"/>
      <c:layout>
        <c:manualLayout>
          <c:xMode val="edge"/>
          <c:yMode val="edge"/>
          <c:x val="0.67888858267716534"/>
          <c:y val="0.13453731290345464"/>
          <c:w val="0.27958188976377951"/>
          <c:h val="0.77679364403773854"/>
        </c:manualLayout>
      </c:layout>
      <c:overlay val="0"/>
      <c:txPr>
        <a:bodyPr/>
        <a:lstStyle/>
        <a:p>
          <a:pPr>
            <a:defRPr b="1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CA5C2-FAB2-40DC-B0F8-1B762AAD90A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A09C6-56C8-448C-B2C3-FB24EE273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KEY:</a:t>
            </a:r>
          </a:p>
          <a:p>
            <a:r>
              <a:rPr lang="en-US" dirty="0" smtClean="0"/>
              <a:t>DOT = Blog</a:t>
            </a:r>
          </a:p>
          <a:p>
            <a:r>
              <a:rPr lang="en-US" dirty="0" smtClean="0"/>
              <a:t>SIZE = Prominence, based on  # of Links</a:t>
            </a:r>
          </a:p>
          <a:p>
            <a:r>
              <a:rPr lang="en-US" dirty="0" smtClean="0"/>
              <a:t>POSITION/PROXIMITY =  ‘Network Neighborhood,’ based on direct links with others in the map </a:t>
            </a:r>
          </a:p>
          <a:p>
            <a:r>
              <a:rPr lang="en-US" dirty="0" smtClean="0"/>
              <a:t>COLOR = Attentive Cluster, bloggers who cite similar resource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A09C6-56C8-448C-B2C3-FB24EE273D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50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4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3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5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92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87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66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2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6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EE8A0-9BC7-45C9-85ED-56909A099EDC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B6C10-26C5-4330-8062-3C1681D22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0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cg.com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yber.law.harvard.edu/sites/cyber.law.harvard.edu/files/Public_Discourse_in_the_Russian_Blogosphere_2010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4000"/>
                    </a14:imgEffect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35280" y="1905001"/>
            <a:ext cx="85344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0" y="2554712"/>
            <a:ext cx="7467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ocial N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etworking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the </a:t>
            </a:r>
            <a:r>
              <a:rPr lang="en-US" sz="2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#NewRussianYouth</a:t>
            </a:r>
            <a:endParaRPr lang="en-US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65" y="2181892"/>
            <a:ext cx="844695" cy="830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2074171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KateAlthaus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 RUES Candidate--UNC Chapel Hill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924594" y="3012889"/>
            <a:ext cx="670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 hours ago 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8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817" y="152400"/>
            <a:ext cx="2344783" cy="646331"/>
          </a:xfrm>
          <a:prstGeom prst="rect">
            <a:avLst/>
          </a:prstGeom>
          <a:solidFill>
            <a:srgbClr val="204D8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3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tatistics</a:t>
            </a:r>
            <a:r>
              <a:rPr lang="en-US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643548937"/>
              </p:ext>
            </p:extLst>
          </p:nvPr>
        </p:nvGraphicFramePr>
        <p:xfrm>
          <a:off x="533400" y="1143000"/>
          <a:ext cx="5017741" cy="340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3000" y="6448621"/>
            <a:ext cx="4034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Source: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www.BCG.com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cyber.law.harvard.edu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192" y="990600"/>
            <a:ext cx="3231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F28EE4"/>
                </a:solidFill>
                <a:latin typeface="Impact" pitchFamily="34" charset="0"/>
              </a:rPr>
              <a:t>40% </a:t>
            </a:r>
            <a:r>
              <a:rPr lang="en-US" sz="2800" dirty="0" smtClean="0">
                <a:latin typeface="Impact" pitchFamily="34" charset="0"/>
              </a:rPr>
              <a:t>internet penetration</a:t>
            </a:r>
            <a:r>
              <a:rPr lang="en-US" sz="2800" dirty="0">
                <a:latin typeface="Impact" pitchFamily="34" charset="0"/>
              </a:rPr>
              <a:t> </a:t>
            </a:r>
            <a:r>
              <a:rPr lang="en-US" sz="2800" dirty="0" smtClean="0">
                <a:latin typeface="Impact" pitchFamily="34" charset="0"/>
              </a:rPr>
              <a:t>nationwide</a:t>
            </a:r>
            <a:endParaRPr lang="en-US" sz="2800" dirty="0" smtClean="0">
              <a:latin typeface="Impac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11137" y="414661"/>
            <a:ext cx="5270863" cy="400110"/>
          </a:xfrm>
          <a:prstGeom prst="rect">
            <a:avLst/>
          </a:prstGeom>
          <a:solidFill>
            <a:srgbClr val="ADF565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implified Arabic Fixed" pitchFamily="49" charset="-78"/>
                <a:cs typeface="Simplified Arabic Fixed" pitchFamily="49" charset="-78"/>
              </a:rPr>
              <a:t>1 in 6 Russians goes online daily </a:t>
            </a:r>
            <a:endParaRPr lang="en-US" sz="2000" dirty="0">
              <a:latin typeface="Simplified Arabic Fixed" pitchFamily="49" charset="-78"/>
              <a:cs typeface="Simplified Arabic Fixed" pitchFamily="49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419" y="5105400"/>
            <a:ext cx="8212183" cy="954107"/>
          </a:xfrm>
          <a:prstGeom prst="rect">
            <a:avLst/>
          </a:prstGeom>
          <a:solidFill>
            <a:srgbClr val="F4A2E8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B0F0"/>
                </a:solidFill>
                <a:latin typeface="Impact" pitchFamily="34" charset="0"/>
              </a:rPr>
              <a:t>18-24 year olds </a:t>
            </a:r>
            <a:r>
              <a:rPr lang="en-US" sz="2400" dirty="0" smtClean="0">
                <a:latin typeface="Impact" pitchFamily="34" charset="0"/>
              </a:rPr>
              <a:t>are by far the most active group of internet users, comprising </a:t>
            </a:r>
            <a:r>
              <a:rPr lang="en-US" sz="2800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B0F0"/>
                </a:solidFill>
                <a:latin typeface="Impact" pitchFamily="34" charset="0"/>
              </a:rPr>
              <a:t>62%</a:t>
            </a:r>
            <a:r>
              <a:rPr lang="en-US" sz="2800" dirty="0" smtClean="0">
                <a:solidFill>
                  <a:srgbClr val="00B0F0"/>
                </a:solidFill>
                <a:latin typeface="Impact" pitchFamily="34" charset="0"/>
              </a:rPr>
              <a:t> </a:t>
            </a:r>
            <a:r>
              <a:rPr lang="en-US" sz="2400" dirty="0" smtClean="0">
                <a:latin typeface="Impact" pitchFamily="34" charset="0"/>
              </a:rPr>
              <a:t>of Russia’s total online population.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01893" y="2667000"/>
            <a:ext cx="3185352" cy="2062103"/>
          </a:xfrm>
          <a:prstGeom prst="rect">
            <a:avLst/>
          </a:prstGeom>
          <a:solidFill>
            <a:srgbClr val="ADF565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Most involved</a:t>
            </a:r>
            <a:r>
              <a:rPr lang="en-US" sz="2400" dirty="0" smtClean="0">
                <a:latin typeface="Impact" pitchFamily="34" charset="0"/>
                <a:ea typeface="Tahoma" pitchFamily="34" charset="0"/>
                <a:cs typeface="Simplified Arabic Fixed" pitchFamily="49" charset="-78"/>
              </a:rPr>
              <a:t> </a:t>
            </a:r>
            <a:r>
              <a:rPr lang="en-US" sz="2000" dirty="0" smtClean="0"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social networkers </a:t>
            </a:r>
            <a:r>
              <a:rPr lang="en-US" sz="2000" b="1" dirty="0" smtClean="0">
                <a:solidFill>
                  <a:srgbClr val="FFFF00"/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in the world</a:t>
            </a:r>
            <a:r>
              <a:rPr lang="en-US" sz="2000" dirty="0" smtClean="0"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, with a national average of  </a:t>
            </a:r>
            <a:r>
              <a:rPr lang="en-US" sz="2400" b="1" dirty="0" smtClean="0">
                <a:solidFill>
                  <a:srgbClr val="FFFF00"/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6.6</a:t>
            </a:r>
            <a:r>
              <a:rPr lang="en-US" sz="2000" b="1" dirty="0" smtClean="0">
                <a:solidFill>
                  <a:srgbClr val="FFFF00"/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 hours a month </a:t>
            </a:r>
            <a:r>
              <a:rPr lang="en-US" sz="2000" dirty="0" smtClean="0"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spent on SNS</a:t>
            </a:r>
            <a:endParaRPr lang="en-US" sz="2000" dirty="0">
              <a:latin typeface="Simplified Arabic Fixed" pitchFamily="49" charset="-78"/>
              <a:ea typeface="Tahoma" pitchFamily="34" charset="0"/>
              <a:cs typeface="Simplified Arabic Fixed" pitchFamily="49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035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3124201" cy="812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777" y="1371600"/>
            <a:ext cx="8532223" cy="2123658"/>
          </a:xfrm>
          <a:prstGeom prst="rect">
            <a:avLst/>
          </a:prstGeom>
          <a:solidFill>
            <a:srgbClr val="204D84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At </a:t>
            </a:r>
            <a:r>
              <a:rPr lang="en-US" sz="2800" dirty="0" smtClean="0">
                <a:solidFill>
                  <a:schemeClr val="bg1"/>
                </a:solidFill>
                <a:latin typeface="Impact" pitchFamily="34" charset="0"/>
              </a:rPr>
              <a:t>135 million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users, is the </a:t>
            </a: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largest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social networking site in Russia </a:t>
            </a:r>
          </a:p>
          <a:p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Despite Facebook’s social networking monopoly across most of the world, only about </a:t>
            </a:r>
            <a:r>
              <a:rPr lang="en-US" dirty="0" smtClean="0">
                <a:solidFill>
                  <a:schemeClr val="bg1"/>
                </a:solidFill>
                <a:latin typeface="Impact" pitchFamily="34" charset="0"/>
                <a:cs typeface="Aharoni" pitchFamily="2" charset="-79"/>
              </a:rPr>
              <a:t>5 million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Russians are active  account holders</a:t>
            </a:r>
          </a:p>
          <a:p>
            <a:endParaRPr lang="en-US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Impact" pitchFamily="34" charset="0"/>
              </a:rPr>
              <a:t>3</a:t>
            </a:r>
            <a:r>
              <a:rPr lang="en-US" sz="2800" baseline="30000" dirty="0" smtClean="0">
                <a:solidFill>
                  <a:schemeClr val="bg1"/>
                </a:solidFill>
                <a:latin typeface="Impact" pitchFamily="34" charset="0"/>
              </a:rPr>
              <a:t>rd</a:t>
            </a:r>
            <a:r>
              <a:rPr lang="en-US" sz="2800" dirty="0" smtClean="0"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most visited </a:t>
            </a:r>
            <a:r>
              <a:rPr lang="en-US" dirty="0" err="1" smtClean="0">
                <a:solidFill>
                  <a:schemeClr val="bg1"/>
                </a:solidFill>
                <a:latin typeface="Georgia" pitchFamily="18" charset="0"/>
              </a:rPr>
              <a:t>RuNet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website 		          </a:t>
            </a:r>
            <a:r>
              <a:rPr lang="en-US" sz="24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Impact" pitchFamily="34" charset="0"/>
              </a:rPr>
              <a:t>35</a:t>
            </a:r>
            <a:r>
              <a:rPr lang="en-US" sz="2400" baseline="30000" dirty="0" smtClean="0">
                <a:solidFill>
                  <a:schemeClr val="bg1"/>
                </a:solidFill>
                <a:latin typeface="Impact" pitchFamily="34" charset="0"/>
              </a:rPr>
              <a:t>th</a:t>
            </a:r>
            <a:r>
              <a:rPr lang="en-US" sz="2400" dirty="0" smtClean="0"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most visited site globally</a:t>
            </a:r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77" y="3916680"/>
            <a:ext cx="3468438" cy="26013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9242" y="3916680"/>
            <a:ext cx="5105400" cy="273921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Georgia" pitchFamily="18" charset="0"/>
              </a:rPr>
              <a:t>with </a:t>
            </a:r>
            <a:r>
              <a:rPr lang="en-US" sz="2400" dirty="0" smtClean="0">
                <a:solidFill>
                  <a:srgbClr val="FFC000"/>
                </a:solidFill>
                <a:latin typeface="Impact" pitchFamily="34" charset="0"/>
              </a:rPr>
              <a:t>45 million 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registered accounts </a:t>
            </a:r>
          </a:p>
          <a:p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                   and </a:t>
            </a:r>
            <a:r>
              <a:rPr lang="en-US" sz="2000" dirty="0" smtClean="0">
                <a:solidFill>
                  <a:srgbClr val="FFC000"/>
                </a:solidFill>
                <a:latin typeface="Impact" pitchFamily="34" charset="0"/>
              </a:rPr>
              <a:t>10 million 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daily visitors,</a:t>
            </a:r>
          </a:p>
          <a:p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	               Russia’s </a:t>
            </a:r>
            <a:r>
              <a:rPr lang="en-US" sz="2800" dirty="0" smtClean="0">
                <a:solidFill>
                  <a:srgbClr val="FFC000"/>
                </a:solidFill>
                <a:latin typeface="Impact" pitchFamily="34" charset="0"/>
              </a:rPr>
              <a:t>2</a:t>
            </a:r>
            <a:r>
              <a:rPr lang="en-US" sz="2800" baseline="30000" dirty="0" smtClean="0">
                <a:solidFill>
                  <a:srgbClr val="FFC000"/>
                </a:solidFill>
                <a:latin typeface="Impact" pitchFamily="34" charset="0"/>
              </a:rPr>
              <a:t>nd</a:t>
            </a:r>
            <a:r>
              <a:rPr lang="en-US" sz="2800" dirty="0" smtClean="0">
                <a:solidFill>
                  <a:srgbClr val="00B050"/>
                </a:solidFill>
                <a:latin typeface="Impact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most frequented </a:t>
            </a:r>
          </a:p>
          <a:p>
            <a:pPr algn="r"/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		social networking site</a:t>
            </a:r>
          </a:p>
          <a:p>
            <a:endParaRPr lang="en-US" dirty="0" smtClean="0">
              <a:solidFill>
                <a:srgbClr val="00B050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Reunion network for classmates, old friends</a:t>
            </a:r>
          </a:p>
          <a:p>
            <a:endParaRPr lang="en-US" dirty="0" smtClean="0">
              <a:solidFill>
                <a:srgbClr val="00B050"/>
              </a:solidFill>
              <a:latin typeface="Georgia" pitchFamily="18" charset="0"/>
            </a:endParaRPr>
          </a:p>
          <a:p>
            <a:r>
              <a:rPr lang="en-US" sz="2800" dirty="0" smtClean="0">
                <a:solidFill>
                  <a:srgbClr val="FFC000"/>
                </a:solidFill>
                <a:latin typeface="Impact" pitchFamily="34" charset="0"/>
              </a:rPr>
              <a:t>5</a:t>
            </a:r>
            <a:r>
              <a:rPr lang="en-US" sz="2800" baseline="30000" dirty="0" smtClean="0">
                <a:solidFill>
                  <a:srgbClr val="FFC000"/>
                </a:solidFill>
                <a:latin typeface="Impact" pitchFamily="34" charset="0"/>
              </a:rPr>
              <a:t>th</a:t>
            </a:r>
            <a:r>
              <a:rPr lang="en-US" sz="2400" dirty="0" smtClean="0">
                <a:solidFill>
                  <a:srgbClr val="FFC000"/>
                </a:solidFill>
                <a:latin typeface="Impact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most visited </a:t>
            </a:r>
            <a:r>
              <a:rPr lang="en-US" dirty="0" err="1" smtClean="0">
                <a:solidFill>
                  <a:srgbClr val="00B050"/>
                </a:solidFill>
                <a:latin typeface="Georgia" pitchFamily="18" charset="0"/>
              </a:rPr>
              <a:t>RuNet</a:t>
            </a:r>
            <a:r>
              <a:rPr lang="en-US" dirty="0" smtClean="0">
                <a:solidFill>
                  <a:srgbClr val="00B050"/>
                </a:solidFill>
                <a:latin typeface="Georgia" pitchFamily="18" charset="0"/>
              </a:rPr>
              <a:t>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600" y="235131"/>
            <a:ext cx="5105400" cy="1015663"/>
          </a:xfrm>
          <a:prstGeom prst="rect">
            <a:avLst/>
          </a:prstGeom>
          <a:solidFill>
            <a:srgbClr val="204D84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Georgia" pitchFamily="18" charset="0"/>
                <a:ea typeface="Tahoma" pitchFamily="34" charset="0"/>
                <a:cs typeface="Tahoma" pitchFamily="34" charset="0"/>
              </a:rPr>
              <a:t>Same </a:t>
            </a:r>
            <a:r>
              <a:rPr lang="en-US" sz="2000" dirty="0" smtClean="0">
                <a:solidFill>
                  <a:schemeClr val="bg1"/>
                </a:solidFill>
                <a:latin typeface="Georgia" pitchFamily="18" charset="0"/>
                <a:ea typeface="Tahoma" pitchFamily="34" charset="0"/>
                <a:cs typeface="Tahoma" pitchFamily="34" charset="0"/>
              </a:rPr>
              <a:t>design and </a:t>
            </a:r>
            <a:r>
              <a:rPr lang="en-US" sz="2000" dirty="0" smtClean="0">
                <a:solidFill>
                  <a:schemeClr val="bg1"/>
                </a:solidFill>
                <a:latin typeface="Georgia" pitchFamily="18" charset="0"/>
                <a:ea typeface="Tahoma" pitchFamily="34" charset="0"/>
                <a:cs typeface="Tahoma" pitchFamily="34" charset="0"/>
              </a:rPr>
              <a:t>premise as </a:t>
            </a:r>
            <a:r>
              <a:rPr lang="en-US" sz="2000" b="1" dirty="0" smtClean="0">
                <a:solidFill>
                  <a:schemeClr val="bg1"/>
                </a:solidFill>
                <a:latin typeface="Georgia" pitchFamily="18" charset="0"/>
                <a:ea typeface="Tahoma" pitchFamily="34" charset="0"/>
                <a:cs typeface="Tahoma" pitchFamily="34" charset="0"/>
              </a:rPr>
              <a:t>Facebook</a:t>
            </a:r>
            <a:endParaRPr lang="en-US" sz="2000" dirty="0" smtClean="0">
              <a:solidFill>
                <a:schemeClr val="bg1"/>
              </a:solidFill>
              <a:latin typeface="Georgia" pitchFamily="18" charset="0"/>
              <a:ea typeface="Tahoma" pitchFamily="34" charset="0"/>
              <a:cs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Georgia" pitchFamily="18" charset="0"/>
                <a:ea typeface="Tahoma" pitchFamily="34" charset="0"/>
                <a:cs typeface="Tahoma" pitchFamily="34" charset="0"/>
              </a:rPr>
              <a:t>Founded September 2006</a:t>
            </a:r>
          </a:p>
        </p:txBody>
      </p:sp>
    </p:spTree>
    <p:extLst>
      <p:ext uri="{BB962C8B-B14F-4D97-AF65-F5344CB8AC3E}">
        <p14:creationId xmlns:p14="http://schemas.microsoft.com/office/powerpoint/2010/main" val="152432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743" y="0"/>
            <a:ext cx="6705600" cy="6705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303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blogging</a:t>
            </a:r>
            <a:endParaRPr lang="en-US" dirty="0">
              <a:latin typeface="Simplified Arabic Fixed" pitchFamily="49" charset="-78"/>
              <a:cs typeface="Simplified Arabic Fixed" pitchFamily="49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49" y="984069"/>
            <a:ext cx="2582091" cy="1077218"/>
          </a:xfrm>
          <a:prstGeom prst="rect">
            <a:avLst/>
          </a:prstGeom>
          <a:solidFill>
            <a:srgbClr val="F4A2E8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Most frequent online activity for </a:t>
            </a:r>
            <a:r>
              <a:rPr lang="en-US" sz="2400" b="1" dirty="0" smtClean="0">
                <a:latin typeface="Impact" pitchFamily="34" charset="0"/>
                <a:ea typeface="Tahoma" pitchFamily="34" charset="0"/>
                <a:cs typeface="Tahoma" pitchFamily="34" charset="0"/>
              </a:rPr>
              <a:t>14-17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year olds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109" y="2286000"/>
            <a:ext cx="2362200" cy="12618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Over </a:t>
            </a:r>
            <a:r>
              <a:rPr lang="en-US" sz="2800" dirty="0" smtClean="0">
                <a:latin typeface="Impact" pitchFamily="34" charset="0"/>
                <a:ea typeface="Tahoma" pitchFamily="34" charset="0"/>
                <a:cs typeface="Tahoma" pitchFamily="34" charset="0"/>
              </a:rPr>
              <a:t>5 million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blogs registered on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RuNet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733800"/>
            <a:ext cx="2521131" cy="892552"/>
          </a:xfrm>
          <a:prstGeom prst="rect">
            <a:avLst/>
          </a:prstGeom>
          <a:solidFill>
            <a:srgbClr val="F4A2E8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 dirty="0" err="1" smtClean="0">
                <a:latin typeface="Impact" pitchFamily="34" charset="0"/>
              </a:rPr>
              <a:t>Youtube</a:t>
            </a:r>
            <a:r>
              <a:rPr lang="en-US" sz="2800" dirty="0"/>
              <a:t>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most frequently linked 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806" y="4953000"/>
            <a:ext cx="2891245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Impact" pitchFamily="34" charset="0"/>
              </a:rPr>
              <a:t>Public Affairs </a:t>
            </a:r>
            <a:r>
              <a:rPr lang="en-US" sz="2000" dirty="0" smtClean="0"/>
              <a:t>blogs most popular by far—covering issues of </a:t>
            </a:r>
            <a:r>
              <a:rPr lang="en-US" sz="2000" b="1" dirty="0" smtClean="0"/>
              <a:t>news, politics, </a:t>
            </a:r>
            <a:r>
              <a:rPr lang="en-US" sz="2000" b="1" dirty="0"/>
              <a:t> </a:t>
            </a:r>
            <a:r>
              <a:rPr lang="en-US" sz="2000" b="1" dirty="0" smtClean="0"/>
              <a:t>opposition, activism, and community organizations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75453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1"/>
            <a:ext cx="3099661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273856"/>
            <a:ext cx="1584144" cy="1584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1600200"/>
            <a:ext cx="6934200" cy="39087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At short of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700,00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users, twitter is one of Russia’s least frequented social media sites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pPr algn="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However, membership is growing at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exponential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 rates </a:t>
            </a:r>
          </a:p>
          <a:p>
            <a:pPr algn="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similar to that of Facebook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Currently most frequented by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politicians, journalists, organizations, and businesses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pPr algn="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	Recently, both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President Medvedev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and the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Kremlin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 created  Twitters in English (as well as Russian), potentially signaling a new interest in gaining approval through social media within the government</a:t>
            </a:r>
          </a:p>
        </p:txBody>
      </p:sp>
    </p:spTree>
    <p:extLst>
      <p:ext uri="{BB962C8B-B14F-4D97-AF65-F5344CB8AC3E}">
        <p14:creationId xmlns:p14="http://schemas.microsoft.com/office/powerpoint/2010/main" val="86907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168551"/>
              </p:ext>
            </p:extLst>
          </p:nvPr>
        </p:nvGraphicFramePr>
        <p:xfrm>
          <a:off x="304800" y="457200"/>
          <a:ext cx="85344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576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9411"/>
            <a:ext cx="8229600" cy="914400"/>
          </a:xfrm>
        </p:spPr>
        <p:txBody>
          <a:bodyPr anchor="t">
            <a:normAutofit/>
          </a:bodyPr>
          <a:lstStyle/>
          <a:p>
            <a:pPr algn="l"/>
            <a:r>
              <a:rPr lang="en-US" sz="4000" dirty="0" smtClean="0">
                <a:latin typeface="Simplified Arabic Fixed" pitchFamily="49" charset="-78"/>
                <a:cs typeface="Simplified Arabic Fixed" pitchFamily="49" charset="-78"/>
              </a:rPr>
              <a:t>significance: </a:t>
            </a:r>
            <a:endParaRPr lang="en-US" sz="4000" dirty="0">
              <a:latin typeface="Simplified Arabic Fixed" pitchFamily="49" charset="-78"/>
              <a:cs typeface="Simplified Arabic Fixed" pitchFamily="49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400" y="457200"/>
            <a:ext cx="2057400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Impact" pitchFamily="34" charset="0"/>
              </a:rPr>
              <a:t>r</a:t>
            </a:r>
            <a:r>
              <a:rPr lang="en-US" sz="3200" dirty="0" smtClean="0">
                <a:latin typeface="Impact" pitchFamily="34" charset="0"/>
              </a:rPr>
              <a:t>evolution </a:t>
            </a:r>
          </a:p>
          <a:p>
            <a:pPr algn="ctr"/>
            <a:r>
              <a:rPr lang="en-US" sz="3200" dirty="0" smtClean="0">
                <a:latin typeface="Impact" pitchFamily="34" charset="0"/>
              </a:rPr>
              <a:t>instigator? 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995809"/>
            <a:ext cx="5486400" cy="954107"/>
          </a:xfrm>
          <a:prstGeom prst="rect">
            <a:avLst/>
          </a:prstGeom>
          <a:solidFill>
            <a:srgbClr val="ADF56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Web users extremely polarized because of prices, access: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40%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regular internet usage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          …but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60% with relatively no interaction.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269067"/>
            <a:ext cx="69342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Impact" pitchFamily="34" charset="0"/>
                <a:ea typeface="Tahoma" pitchFamily="34" charset="0"/>
                <a:cs typeface="Tahoma" pitchFamily="34" charset="0"/>
              </a:rPr>
              <a:t>Virtually the only media space free of sensors, regulations, rules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4325" y="3021839"/>
            <a:ext cx="4191000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Impact" pitchFamily="34" charset="0"/>
              </a:rPr>
              <a:t>47%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of Russians now trust the internet over any other source of media for accurate and timely information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1371" y="3200400"/>
            <a:ext cx="3581400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A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Tahoma" pitchFamily="34" charset="0"/>
                <a:cs typeface="Tahoma" pitchFamily="34" charset="0"/>
              </a:rPr>
              <a:t>Twitter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user reported the January 24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haroni" pitchFamily="2" charset="-79"/>
                <a:ea typeface="Tahoma" pitchFamily="34" charset="0"/>
                <a:cs typeface="Aharoni" pitchFamily="2" charset="-79"/>
              </a:rPr>
              <a:t>Moscow airport bombing 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Tahoma" pitchFamily="34" charset="0"/>
                <a:cs typeface="Tahoma" pitchFamily="34" charset="0"/>
              </a:rPr>
              <a:t>20 minutes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before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implified Arabic Fixed" pitchFamily="49" charset="-78"/>
                <a:ea typeface="Tahoma" pitchFamily="34" charset="0"/>
                <a:cs typeface="Simplified Arabic Fixed" pitchFamily="49" charset="-78"/>
              </a:rPr>
              <a:t>any other media outlet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implified Arabic Fixed" pitchFamily="49" charset="-78"/>
              <a:ea typeface="Tahoma" pitchFamily="34" charset="0"/>
              <a:cs typeface="Simplified Arabic Fixed" pitchFamily="49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7131" y="4370029"/>
            <a:ext cx="3879669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Impact" pitchFamily="34" charset="0"/>
              </a:rPr>
              <a:t>t</a:t>
            </a:r>
            <a:r>
              <a:rPr lang="en-US" sz="2400" dirty="0" smtClean="0">
                <a:solidFill>
                  <a:srgbClr val="FFFF00"/>
                </a:solidFill>
                <a:latin typeface="Impact" pitchFamily="34" charset="0"/>
              </a:rPr>
              <a:t>orrents.ru</a:t>
            </a:r>
            <a:r>
              <a:rPr lang="en-US" sz="2400" dirty="0" smtClean="0">
                <a:latin typeface="Impact" pitchFamily="34" charset="0"/>
              </a:rPr>
              <a:t> is the worlds most popular </a:t>
            </a:r>
            <a:r>
              <a:rPr lang="en-US" sz="2400" dirty="0" smtClean="0">
                <a:solidFill>
                  <a:schemeClr val="bg1"/>
                </a:solidFill>
                <a:latin typeface="Impact" pitchFamily="34" charset="0"/>
              </a:rPr>
              <a:t>media</a:t>
            </a:r>
            <a:r>
              <a:rPr lang="en-US" sz="2400" dirty="0" smtClean="0">
                <a:latin typeface="Impact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Impact" pitchFamily="34" charset="0"/>
              </a:rPr>
              <a:t>piracy</a:t>
            </a:r>
            <a:r>
              <a:rPr lang="en-US" sz="2400" dirty="0" smtClean="0">
                <a:solidFill>
                  <a:srgbClr val="FFFF00"/>
                </a:solidFill>
                <a:latin typeface="Impact" pitchFamily="34" charset="0"/>
              </a:rPr>
              <a:t> </a:t>
            </a:r>
            <a:r>
              <a:rPr lang="en-US" sz="2400" dirty="0" smtClean="0">
                <a:latin typeface="Impact" pitchFamily="34" charset="0"/>
              </a:rPr>
              <a:t>site 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410200"/>
            <a:ext cx="5105400" cy="113877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Impact" pitchFamily="34" charset="0"/>
              </a:rPr>
              <a:t>p</a:t>
            </a:r>
            <a:r>
              <a:rPr lang="en-US" sz="2000" dirty="0" smtClean="0">
                <a:latin typeface="Impact" pitchFamily="34" charset="0"/>
              </a:rPr>
              <a:t>reference for </a:t>
            </a:r>
            <a:r>
              <a:rPr lang="en-US" sz="2400" dirty="0" err="1" smtClean="0">
                <a:latin typeface="Impact" pitchFamily="34" charset="0"/>
              </a:rPr>
              <a:t>RuNet</a:t>
            </a:r>
            <a:r>
              <a:rPr lang="en-US" sz="2400" dirty="0" smtClean="0">
                <a:latin typeface="Impact" pitchFamily="34" charset="0"/>
              </a:rPr>
              <a:t> </a:t>
            </a:r>
            <a:r>
              <a:rPr lang="en-US" sz="2000" dirty="0" smtClean="0">
                <a:latin typeface="Impact" pitchFamily="34" charset="0"/>
              </a:rPr>
              <a:t>networking sites over </a:t>
            </a:r>
            <a:r>
              <a:rPr lang="en-US" sz="2400" dirty="0" smtClean="0">
                <a:latin typeface="Impact" pitchFamily="34" charset="0"/>
              </a:rPr>
              <a:t>.coms </a:t>
            </a:r>
            <a:r>
              <a:rPr lang="en-US" sz="2000" dirty="0" smtClean="0">
                <a:latin typeface="Impact" pitchFamily="34" charset="0"/>
              </a:rPr>
              <a:t>is representative of the extremely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Impact" pitchFamily="34" charset="0"/>
              </a:rPr>
              <a:t>low levels of English proficiency within Russia. </a:t>
            </a:r>
            <a:endParaRPr lang="en-US" sz="20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31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238677"/>
            <a:ext cx="7543800" cy="2431435"/>
          </a:xfrm>
          <a:prstGeom prst="rect">
            <a:avLst/>
          </a:prstGeom>
          <a:solidFill>
            <a:srgbClr val="BFF2F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</a:rPr>
              <a:t>This presentation, along with a complete list of linked sources can be found at:</a:t>
            </a:r>
          </a:p>
          <a:p>
            <a:endParaRPr lang="en-US" sz="2800" dirty="0">
              <a:latin typeface="Impact" pitchFamily="34" charset="0"/>
            </a:endParaRPr>
          </a:p>
          <a:p>
            <a:pPr algn="ctr"/>
            <a:r>
              <a:rPr lang="en-US" sz="2800" dirty="0" smtClean="0">
                <a:latin typeface="Impact" pitchFamily="34" charset="0"/>
              </a:rPr>
              <a:t> </a:t>
            </a:r>
            <a:r>
              <a:rPr lang="en-US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FF00"/>
                </a:solidFill>
                <a:latin typeface="Impact" pitchFamily="34" charset="0"/>
              </a:rPr>
              <a:t>http://teachrussia.wikispaces.com</a:t>
            </a:r>
          </a:p>
          <a:p>
            <a:pPr algn="ctr"/>
            <a:endParaRPr lang="en-US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100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393</Words>
  <Application>Microsoft Office PowerPoint</Application>
  <PresentationFormat>On-screen Show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blogging</vt:lpstr>
      <vt:lpstr>PowerPoint Presentation</vt:lpstr>
      <vt:lpstr>PowerPoint Presentation</vt:lpstr>
      <vt:lpstr>significance: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Networking and the New Russian Youth</dc:title>
  <dc:creator>Kate</dc:creator>
  <cp:lastModifiedBy>Kate</cp:lastModifiedBy>
  <cp:revision>49</cp:revision>
  <dcterms:created xsi:type="dcterms:W3CDTF">2011-03-23T02:09:46Z</dcterms:created>
  <dcterms:modified xsi:type="dcterms:W3CDTF">2011-03-23T19:03:10Z</dcterms:modified>
</cp:coreProperties>
</file>